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8" r:id="rId4"/>
    <p:sldId id="269" r:id="rId5"/>
    <p:sldId id="271" r:id="rId6"/>
    <p:sldId id="272" r:id="rId7"/>
    <p:sldId id="267" r:id="rId8"/>
    <p:sldId id="273" r:id="rId9"/>
    <p:sldId id="274" r:id="rId10"/>
    <p:sldId id="262" r:id="rId11"/>
    <p:sldId id="258" r:id="rId12"/>
    <p:sldId id="261" r:id="rId13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82DC47-4B76-46F0-94DF-A0E92CFEA1FA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70CF72-BF53-4BF5-A6A1-75284CE73E4C}" type="datetime1">
              <a:rPr lang="nl-NL" noProof="0" smtClean="0"/>
              <a:t>22-11-2020</a:t>
            </a:fld>
            <a:endParaRPr lang="nl-NL" noProof="0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96599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3485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2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0571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4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3320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5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2853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6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44078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7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9678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8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84913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10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230151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nl-NL" noProof="0" smtClean="0"/>
              <a:t>11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421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 descr="ECG-lij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89579-FBCA-4B65-86AF-3289074A703B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AB6B0A-E006-4DCC-9665-CE9B76E85A04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6E0C39-CFC8-4E2D-BE76-D330EE5C4944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Rechthoe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91BF31-E325-4506-9612-6C9A7D412E19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2BBBC0-ACF5-40F4-8888-0541E41B163E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434AB2-C1B6-4B96-8E8C-73F0D6C85054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56B5A5-22A8-418B-8001-145EBAAE8E55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 descr="Rechthoe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9" name="Rechthoek 8" descr="Rechthoe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de balk" descr="Rode balk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dirty="0"/>
              <a:t>Tekststijl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4FD7E93D-B638-43B6-BCE3-9698495EC92B}" type="datetime1">
              <a:rPr lang="nl-NL" noProof="0" smtClean="0"/>
              <a:t>22-11-2020</a:t>
            </a:fld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w2G049DPZkW2ht9OwEfr2MNdh_hAEURDjKOc7at13s1UNVVLWkFPUDFIT0xRSFdPTEdETDdXQTdLSC4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biologie.info/microscopisch%20uiterlijk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microbiologie.info/Leeft%20een%20virus.html" TargetMode="External"/><Relationship Id="rId4" Type="http://schemas.openxmlformats.org/officeDocument/2006/relationships/hyperlink" Target="https://www.microbiologie.info/faagvermeerdering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bookspot.nl/images/active/InkijkPDF/cb/9789043036320.PDF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Medische vakken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Ondertitel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4">
            <a:extLst>
              <a:ext uri="{FF2B5EF4-FFF2-40B4-BE49-F238E27FC236}">
                <a16:creationId xmlns:a16="http://schemas.microsoft.com/office/drawing/2014/main" id="{2BA08FA8-E25D-4997-8A3F-92E10C5BA2F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521176" y="0"/>
            <a:ext cx="5966459" cy="6857999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4BB057A-5636-40D6-91F8-C41A521A9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24192" y="1484784"/>
            <a:ext cx="3743285" cy="4919064"/>
          </a:xfrm>
        </p:spPr>
        <p:txBody>
          <a:bodyPr>
            <a:normAutofit/>
          </a:bodyPr>
          <a:lstStyle/>
          <a:p>
            <a:r>
              <a:rPr lang="nl-NL" sz="2000" b="0" i="0" dirty="0">
                <a:effectLst/>
                <a:latin typeface="Campton-Book"/>
              </a:rPr>
              <a:t>Het lymfestelsel</a:t>
            </a:r>
            <a:endParaRPr lang="nl-NL" sz="2000" dirty="0">
              <a:latin typeface="Campton-Book"/>
            </a:endParaRPr>
          </a:p>
          <a:p>
            <a:r>
              <a:rPr lang="nl-NL" sz="2000" b="0" i="0" dirty="0">
                <a:effectLst/>
                <a:latin typeface="Campton-Book"/>
              </a:rPr>
              <a:t> met lymfeknopen, </a:t>
            </a:r>
          </a:p>
          <a:p>
            <a:r>
              <a:rPr lang="nl-NL" sz="2000" b="0" i="0" dirty="0">
                <a:effectLst/>
                <a:latin typeface="Campton-Book"/>
              </a:rPr>
              <a:t>lymfevaten,</a:t>
            </a:r>
          </a:p>
          <a:p>
            <a:r>
              <a:rPr lang="nl-NL" sz="2000" b="0" i="0" dirty="0">
                <a:effectLst/>
                <a:latin typeface="Campton-Book"/>
              </a:rPr>
              <a:t> milt, </a:t>
            </a:r>
          </a:p>
          <a:p>
            <a:r>
              <a:rPr lang="nl-NL" sz="2000" b="0" i="0" dirty="0">
                <a:effectLst/>
                <a:latin typeface="Campton-Book"/>
              </a:rPr>
              <a:t>amandelen en thymus (zwezerik), is onderdeel van ons afweersysteem. </a:t>
            </a:r>
          </a:p>
          <a:p>
            <a:r>
              <a:rPr lang="nl-NL" sz="2000" b="0" i="0" dirty="0">
                <a:effectLst/>
                <a:latin typeface="Campton-Book"/>
              </a:rPr>
              <a:t>Een lymfeknoop is een soort verblijfplaats van B- en T-cellen.</a:t>
            </a:r>
            <a:endParaRPr lang="en-US" sz="2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9FD73FF-44FF-4046-AC8B-5B1F0B035B68}"/>
              </a:ext>
            </a:extLst>
          </p:cNvPr>
          <p:cNvSpPr txBox="1"/>
          <p:nvPr/>
        </p:nvSpPr>
        <p:spPr>
          <a:xfrm>
            <a:off x="7536160" y="476672"/>
            <a:ext cx="4031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Verdedigingssysteem</a:t>
            </a:r>
          </a:p>
        </p:txBody>
      </p:sp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nl-NL" b="0" i="0">
                <a:effectLst/>
              </a:rPr>
              <a:t>Legt uit wat een kruisinfectie is en hoe dit voorkomen kan worden</a:t>
            </a:r>
            <a:endParaRPr lang="nl-NL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48E58AC-9A1B-448B-98B2-1F1E2F31B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/>
          <a:lstStyle/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opgelopen binnen het ziekenhuis, die tot een infectie leidt </a:t>
            </a:r>
          </a:p>
          <a:p>
            <a:r>
              <a:rPr lang="nl-NL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een infectie dat doorgegeven/veroorzaakt wordt door een tussenpersoon/voorwerp dat een persoon besmet.</a:t>
            </a:r>
            <a:endParaRPr lang="en-US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A7C163C-4243-47D6-9F62-89403F8F4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984" y="4918348"/>
            <a:ext cx="5915025" cy="1628775"/>
          </a:xfrm>
          <a:prstGeom prst="rect">
            <a:avLst/>
          </a:prstGeom>
        </p:spPr>
      </p:pic>
      <p:pic>
        <p:nvPicPr>
          <p:cNvPr id="13" name="Tijdelijke aanduiding voor inhoud 12">
            <a:extLst>
              <a:ext uri="{FF2B5EF4-FFF2-40B4-BE49-F238E27FC236}">
                <a16:creationId xmlns:a16="http://schemas.microsoft.com/office/drawing/2014/main" id="{C15F7786-E483-47C3-B952-5B68632401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67408" y="2060848"/>
            <a:ext cx="46005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err="1"/>
              <a:t>Quiztime</a:t>
            </a:r>
            <a:r>
              <a:rPr lang="nl-NL" dirty="0"/>
              <a:t>!!!!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nl-NL" dirty="0">
                <a:hlinkClick r:id="rId3"/>
              </a:rPr>
              <a:t>https://forms.office.com/Pages/ResponsePage.aspx?id=w2G049DPZkW2ht9OwEfr2MNdh_hAEURDjKOc7at13s1UNVVLWkFPUDFIT0xRSFdPTEdETDdXQTdLSC4u</a:t>
            </a:r>
            <a:r>
              <a:rPr lang="nl-NL" dirty="0"/>
              <a:t>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77CE3B5-F92E-4AB7-B5CD-FBAF0989FDDB}"/>
              </a:ext>
            </a:extLst>
          </p:cNvPr>
          <p:cNvSpPr txBox="1"/>
          <p:nvPr/>
        </p:nvSpPr>
        <p:spPr>
          <a:xfrm>
            <a:off x="5030680" y="2564904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https://youtu.be/XDpkNBhRlJ0</a:t>
            </a:r>
          </a:p>
        </p:txBody>
      </p:sp>
    </p:spTree>
    <p:extLst>
      <p:ext uri="{BB962C8B-B14F-4D97-AF65-F5344CB8AC3E}">
        <p14:creationId xmlns:p14="http://schemas.microsoft.com/office/powerpoint/2010/main" val="353771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b="0" i="0" dirty="0">
                <a:effectLst/>
                <a:latin typeface="Arial" panose="020B0604020202020204" pitchFamily="34" charset="0"/>
              </a:rPr>
              <a:t>4 groepen micro- organismen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dirty="0"/>
              <a:t>schimmels, </a:t>
            </a:r>
          </a:p>
          <a:p>
            <a:pPr rtl="0"/>
            <a:r>
              <a:rPr lang="nl-NL" dirty="0"/>
              <a:t>gisten, </a:t>
            </a:r>
          </a:p>
          <a:p>
            <a:pPr rtl="0"/>
            <a:r>
              <a:rPr lang="nl-NL" dirty="0"/>
              <a:t>bacteriën </a:t>
            </a:r>
          </a:p>
          <a:p>
            <a:pPr rtl="0"/>
            <a:r>
              <a:rPr lang="nl-NL" dirty="0"/>
              <a:t>virussen.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04C2-B161-4218-B53C-002CDA89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152" y="460915"/>
            <a:ext cx="3932237" cy="735837"/>
          </a:xfrm>
        </p:spPr>
        <p:txBody>
          <a:bodyPr anchor="b">
            <a:normAutofit fontScale="90000"/>
          </a:bodyPr>
          <a:lstStyle/>
          <a:p>
            <a:r>
              <a:rPr lang="nl-NL" dirty="0"/>
              <a:t>Schimmels en gisten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5EAB534-D29A-4F9B-85B5-24E655212F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tretch/>
        </p:blipFill>
        <p:spPr>
          <a:xfrm>
            <a:off x="101124" y="0"/>
            <a:ext cx="6806564" cy="6857999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6F04E41-9753-4697-B3E0-06A9070ED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64152" y="1196752"/>
            <a:ext cx="4176464" cy="5400600"/>
          </a:xfrm>
        </p:spPr>
        <p:txBody>
          <a:bodyPr>
            <a:normAutofit/>
          </a:bodyPr>
          <a:lstStyle/>
          <a:p>
            <a:r>
              <a:rPr lang="nl-NL" dirty="0"/>
              <a:t>Schimmels hebben zuurstof nodig om te groeien. Verder stellen zij weinig eisen. Daarom groeien schimmels op allerlei plaatsen,</a:t>
            </a:r>
          </a:p>
          <a:p>
            <a:r>
              <a:rPr lang="nl-NL" b="0" i="0" dirty="0">
                <a:effectLst/>
                <a:latin typeface="Verdana" panose="020B0604030504040204" pitchFamily="34" charset="0"/>
              </a:rPr>
              <a:t>Schimmels zijn </a:t>
            </a:r>
            <a:r>
              <a:rPr lang="nl-NL" b="0" i="0" dirty="0" err="1">
                <a:effectLst/>
                <a:latin typeface="Verdana" panose="020B0604030504040204" pitchFamily="34" charset="0"/>
              </a:rPr>
              <a:t>aëroob</a:t>
            </a:r>
            <a:r>
              <a:rPr lang="nl-NL" b="0" i="0" dirty="0">
                <a:effectLst/>
                <a:latin typeface="Verdana" panose="020B0604030504040204" pitchFamily="34" charset="0"/>
              </a:rPr>
              <a:t>, maar zelfs bij zeer lage zuurstofconcentraties is groei mogelijk.</a:t>
            </a:r>
            <a:endParaRPr lang="nl-NL" dirty="0"/>
          </a:p>
          <a:p>
            <a:r>
              <a:rPr lang="nl-NL" b="0" i="0" dirty="0">
                <a:effectLst/>
                <a:latin typeface="Verdana" panose="020B0604030504040204" pitchFamily="34" charset="0"/>
              </a:rPr>
              <a:t>Schimmels en gisten zijn fungi. Dit zijn </a:t>
            </a:r>
            <a:r>
              <a:rPr lang="nl-NL" b="0" i="0" dirty="0" err="1">
                <a:effectLst/>
                <a:latin typeface="Verdana" panose="020B0604030504040204" pitchFamily="34" charset="0"/>
              </a:rPr>
              <a:t>eukaryote</a:t>
            </a:r>
            <a:r>
              <a:rPr lang="nl-NL" b="0" i="0" dirty="0">
                <a:effectLst/>
                <a:latin typeface="Verdana" panose="020B0604030504040204" pitchFamily="34" charset="0"/>
              </a:rPr>
              <a:t> micro-organismen (in het bezit van een celkern, mitochondriën en een </a:t>
            </a:r>
            <a:r>
              <a:rPr lang="nl-NL" b="0" i="0" dirty="0" err="1">
                <a:effectLst/>
                <a:latin typeface="Verdana" panose="020B0604030504040204" pitchFamily="34" charset="0"/>
              </a:rPr>
              <a:t>endoplasmatisch</a:t>
            </a:r>
            <a:r>
              <a:rPr lang="nl-NL" b="0" i="0" dirty="0">
                <a:effectLst/>
                <a:latin typeface="Verdana" panose="020B0604030504040204" pitchFamily="34" charset="0"/>
              </a:rPr>
              <a:t> reticulum ) waardoor ze zich onderscheiden van de bacteriën.</a:t>
            </a:r>
          </a:p>
          <a:p>
            <a:r>
              <a:rPr lang="nl-NL" b="1" i="0" dirty="0">
                <a:effectLst/>
                <a:latin typeface="Verdana" panose="020B0604030504040204" pitchFamily="34" charset="0"/>
              </a:rPr>
              <a:t>Bouw van een schimmel</a:t>
            </a:r>
            <a:br>
              <a:rPr lang="nl-NL" dirty="0"/>
            </a:br>
            <a:r>
              <a:rPr lang="nl-NL" b="0" i="0" dirty="0">
                <a:effectLst/>
                <a:latin typeface="Verdana" panose="020B0604030504040204" pitchFamily="34" charset="0"/>
              </a:rPr>
              <a:t>De meeste schimmels bestaan uit draden (filamenten of </a:t>
            </a:r>
            <a:r>
              <a:rPr lang="nl-NL" b="0" i="0" dirty="0" err="1">
                <a:effectLst/>
                <a:latin typeface="Verdana" panose="020B0604030504040204" pitchFamily="34" charset="0"/>
              </a:rPr>
              <a:t>hyfen</a:t>
            </a:r>
            <a:r>
              <a:rPr lang="nl-NL" b="0" i="0" dirty="0">
                <a:effectLst/>
                <a:latin typeface="Verdana" panose="020B0604030504040204" pitchFamily="34" charset="0"/>
              </a:rPr>
              <a:t>) die zich vertakken en uitgroeien over of in het substraat waar de schimmel op groeit. </a:t>
            </a:r>
          </a:p>
          <a:p>
            <a:r>
              <a:rPr lang="nl-NL" b="0" i="0" dirty="0">
                <a:effectLst/>
                <a:latin typeface="Verdana" panose="020B0604030504040204" pitchFamily="34" charset="0"/>
              </a:rPr>
              <a:t>Ze leven in en op hun voedsel.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Bacteriën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nl-N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Een bacterie bestaat uit één cel, </a:t>
            </a:r>
          </a:p>
          <a:p>
            <a:pPr rtl="0"/>
            <a:r>
              <a:rPr lang="nl-N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bestaande uit de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celenveloppe</a:t>
            </a:r>
            <a:r>
              <a:rPr lang="nl-N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dit is de "verpakking", en de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celinhoud</a:t>
            </a:r>
            <a:r>
              <a:rPr lang="nl-N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 </a:t>
            </a:r>
          </a:p>
          <a:p>
            <a:pPr rtl="0"/>
            <a:r>
              <a:rPr lang="nl-N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 bacteriecel is prokaryoot dat wil zeggen dat het DNA niet in een aparte celkern ligt maar los. </a:t>
            </a:r>
          </a:p>
          <a:p>
            <a:pPr rtl="0"/>
            <a:r>
              <a:rPr lang="nl-N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Ook zijn er geen celorganellen met aparte functies zoals  </a:t>
            </a:r>
            <a:r>
              <a:rPr lang="nl-NL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mitochondrien</a:t>
            </a:r>
            <a:r>
              <a:rPr lang="nl-NL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(celademhaling).</a:t>
            </a:r>
          </a:p>
          <a:p>
            <a:pPr rtl="0"/>
            <a:r>
              <a:rPr lang="nl-NL" b="0" i="0" dirty="0">
                <a:effectLst/>
                <a:latin typeface="Verdana" panose="020B0604030504040204" pitchFamily="34" charset="0"/>
                <a:hlinkClick r:id="rId3"/>
              </a:rPr>
              <a:t>vorm en rangschikking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6F500F5-DDBE-48D6-A627-29CCA2A3D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4653136"/>
            <a:ext cx="4021087" cy="198952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B30BB3E-CEC3-4564-B145-3AD628105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880" y="620688"/>
            <a:ext cx="375285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64152" y="332656"/>
            <a:ext cx="4320480" cy="864096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Virussen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147B477-879F-489C-AF4F-C3FE40DE7E1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1" y="581671"/>
            <a:ext cx="6960095" cy="6356635"/>
          </a:xfrm>
          <a:prstGeom prst="rect">
            <a:avLst/>
          </a:prstGeom>
          <a:noFill/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9DB678-A495-46FC-B1FD-819A646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1412776"/>
            <a:ext cx="4149392" cy="4991072"/>
          </a:xfrm>
        </p:spPr>
        <p:txBody>
          <a:bodyPr/>
          <a:lstStyle/>
          <a:p>
            <a:pPr algn="l"/>
            <a:r>
              <a:rPr lang="nl-NL" b="0" i="0" dirty="0">
                <a:effectLst/>
                <a:latin typeface="Verdana" panose="020B0604030504040204" pitchFamily="34" charset="0"/>
              </a:rPr>
              <a:t>Een virus is een ontzettend klein organisme dat zich in levende cellen kan vermenigvuldigen. Ze hebben die andere cel nodig om te kunnen leven. Die andere cel overleeft dit niet.</a:t>
            </a:r>
          </a:p>
          <a:p>
            <a:pPr algn="l"/>
            <a:r>
              <a:rPr lang="nl-NL" b="0" i="0" dirty="0">
                <a:effectLst/>
                <a:latin typeface="Verdana" panose="020B0604030504040204" pitchFamily="34" charset="0"/>
              </a:rPr>
              <a:t>Op deze manier veroorzaken virussen ziektes, denk aan HIV, griep, keelpijn. Ze leven dus in en ten koste van een ander organisme en veroorzaken altijd ziekte</a:t>
            </a:r>
          </a:p>
          <a:p>
            <a:r>
              <a:rPr lang="nl-NL" b="0" i="0" dirty="0">
                <a:effectLst/>
                <a:latin typeface="Verdana" panose="020B0604030504040204" pitchFamily="34" charset="0"/>
              </a:rPr>
              <a:t>berucht om zijn aanpassingsvermogen en wordt keer op keer weer resistent tegen nieuw ontwikkelde medicijnen.</a:t>
            </a:r>
            <a:br>
              <a:rPr lang="nl-NL" dirty="0"/>
            </a:br>
            <a:r>
              <a:rPr lang="nl-NL" b="0" i="0" dirty="0">
                <a:effectLst/>
                <a:latin typeface="Verdana" panose="020B0604030504040204" pitchFamily="34" charset="0"/>
              </a:rPr>
              <a:t>En nu het nieuwe coronavirus, reden genoeg om iets over virussen te weten.</a:t>
            </a:r>
          </a:p>
          <a:p>
            <a:r>
              <a:rPr lang="nl-NL" b="0" i="0" dirty="0">
                <a:effectLst/>
                <a:latin typeface="Verdana" panose="020B0604030504040204" pitchFamily="34" charset="0"/>
              </a:rPr>
              <a:t>Ook </a:t>
            </a:r>
            <a:r>
              <a:rPr lang="nl-NL" b="0" i="0" dirty="0" err="1">
                <a:effectLst/>
                <a:latin typeface="Verdana" panose="020B0604030504040204" pitchFamily="34" charset="0"/>
              </a:rPr>
              <a:t>bacterien</a:t>
            </a:r>
            <a:r>
              <a:rPr lang="nl-NL" b="0" i="0" dirty="0">
                <a:effectLst/>
                <a:latin typeface="Verdana" panose="020B0604030504040204" pitchFamily="34" charset="0"/>
              </a:rPr>
              <a:t> kunnen een virus binnen krijgen. Bacterievirussen heten bacteriofagen.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Verschil tussen bacteriën en virussen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6B59E74-0D4A-4251-B5B3-016B8008D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712" y="1825624"/>
            <a:ext cx="4454775" cy="4575175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 fontScale="77500" lnSpcReduction="20000"/>
          </a:bodyPr>
          <a:lstStyle/>
          <a:p>
            <a:r>
              <a:rPr lang="nl-NL" sz="23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 virus bestaat van binnen naar buiten uit: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3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nucleïnezuur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3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een eiwitmantel, </a:t>
            </a:r>
            <a:r>
              <a:rPr lang="nl-NL" sz="2300" b="1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capside</a:t>
            </a:r>
            <a:endParaRPr lang="nl-NL" sz="23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3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 enveloppe (alleen bij dierlijke virussen)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 meeste virussen zijn veel kleiner dan bacteriën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3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 vermeerderen zich binnen een levende cel door de synthesestructuren van deze cel te gebruiken (hebben ze zelf niet!)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  <a:hlinkClick r:id="rId4"/>
              </a:rPr>
              <a:t>wijze van vermeerdering</a:t>
            </a:r>
            <a:endParaRPr lang="nl-NL" b="0" i="0" dirty="0">
              <a:effectLst/>
            </a:endParaRPr>
          </a:p>
          <a:p>
            <a:pPr rtl="0"/>
            <a:r>
              <a:rPr lang="nl-NL" dirty="0"/>
              <a:t>.</a:t>
            </a:r>
            <a:r>
              <a:rPr lang="nl-NL" b="0" i="0" dirty="0">
                <a:effectLst/>
                <a:latin typeface="Verdana" panose="020B0604030504040204" pitchFamily="34" charset="0"/>
                <a:hlinkClick r:id="rId5"/>
              </a:rPr>
              <a:t> Leeft een virus  wel of  niet?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08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nl-NL" b="0" i="0">
                <a:effectLst/>
              </a:rPr>
              <a:t>wat het verschil is tussen besmetting en infectie.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9FE756-72B0-4258-9DD5-D648B0AEB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37459"/>
            <a:ext cx="4800600" cy="4151504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/>
          <a:p>
            <a:pPr rtl="0"/>
            <a:r>
              <a:rPr lang="nl-NL" dirty="0"/>
              <a:t>Plaats hier uw eerste opsommingsteken</a:t>
            </a:r>
          </a:p>
          <a:p>
            <a:pPr rtl="0"/>
            <a:r>
              <a:rPr lang="nl-NL" dirty="0"/>
              <a:t>Plaats hier uw tweede opsommingsteken</a:t>
            </a:r>
          </a:p>
          <a:p>
            <a:pPr rtl="0"/>
            <a:r>
              <a:rPr lang="nl-NL" dirty="0"/>
              <a:t>Plaats hier uw derde opsommingsteken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FCF29E-7B00-4C82-ABAD-DED638674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1722436"/>
            <a:ext cx="53149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rtlCol="0" anchor="ctr">
            <a:normAutofit/>
          </a:bodyPr>
          <a:lstStyle/>
          <a:p>
            <a:pPr rtl="0"/>
            <a:r>
              <a:rPr lang="nl-NL" dirty="0"/>
              <a:t>Infectie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67C0584-04D0-4515-B801-0F11D9F237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40216" y="1988840"/>
            <a:ext cx="3362325" cy="33528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34D3AA2-62D7-42AE-83D6-F79F17865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99" y="1790700"/>
            <a:ext cx="6638925" cy="32766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5B75F60-FDF4-4C1F-AA8B-A60B9DA7C26E}"/>
              </a:ext>
            </a:extLst>
          </p:cNvPr>
          <p:cNvSpPr txBox="1"/>
          <p:nvPr/>
        </p:nvSpPr>
        <p:spPr>
          <a:xfrm>
            <a:off x="1487488" y="5773688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9789043036320.PDF (bookspot.nl)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426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ACC97FB-1651-4BFC-A978-66B5D7B5E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/>
          <a:lstStyle/>
          <a:p>
            <a:r>
              <a:rPr lang="en-US" dirty="0" err="1"/>
              <a:t>Afweerlinies</a:t>
            </a:r>
            <a:endParaRPr lang="en-US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5290A1-D3F5-486A-80F5-67EC0939C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21847"/>
            <a:ext cx="7008810" cy="5414305"/>
          </a:xfrm>
          <a:prstGeom prst="rect">
            <a:avLst/>
          </a:prstGeom>
          <a:noFill/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2CFE3DD-D138-440E-A6DB-18169F913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5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sch ontwerp (16:9)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63_TF02901024" id="{90B6D0ED-065E-48EA-8C07-0AD5B7937B3B}" vid="{822A3345-6D01-4F74-ABC3-578599EAA64E}"/>
    </a:ext>
  </a:extLst>
</a:theme>
</file>

<file path=ppt/theme/theme2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502</Words>
  <Application>Microsoft Office PowerPoint</Application>
  <PresentationFormat>Breedbeeld</PresentationFormat>
  <Paragraphs>63</Paragraphs>
  <Slides>12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Arial</vt:lpstr>
      <vt:lpstr>Calibri</vt:lpstr>
      <vt:lpstr>Campton-Book</vt:lpstr>
      <vt:lpstr>Franklin Gothic Medium</vt:lpstr>
      <vt:lpstr>Verdana</vt:lpstr>
      <vt:lpstr>Medisch ontwerp (16:9)</vt:lpstr>
      <vt:lpstr>Medische vakken</vt:lpstr>
      <vt:lpstr>4 groepen micro- organismen</vt:lpstr>
      <vt:lpstr>Schimmels en gisten</vt:lpstr>
      <vt:lpstr>Bacteriën</vt:lpstr>
      <vt:lpstr>Virussen</vt:lpstr>
      <vt:lpstr>Verschil tussen bacteriën en virussen</vt:lpstr>
      <vt:lpstr>wat het verschil is tussen besmetting en infectie.</vt:lpstr>
      <vt:lpstr>Infectie</vt:lpstr>
      <vt:lpstr>Afweerlinies</vt:lpstr>
      <vt:lpstr>PowerPoint-presentatie</vt:lpstr>
      <vt:lpstr>Legt uit wat een kruisinfectie is en hoe dit voorkomen kan worden</vt:lpstr>
      <vt:lpstr>Quiztime!!!!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Medische vakken</dc:title>
  <dc:creator>Joanna Rodrigues</dc:creator>
  <cp:lastModifiedBy>Joanna Rodrigues</cp:lastModifiedBy>
  <cp:revision>4</cp:revision>
  <dcterms:created xsi:type="dcterms:W3CDTF">2020-11-22T21:34:55Z</dcterms:created>
  <dcterms:modified xsi:type="dcterms:W3CDTF">2020-11-22T22:19:15Z</dcterms:modified>
</cp:coreProperties>
</file>